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  <p:sldMasterId id="2147483670" r:id="rId3"/>
  </p:sldMasterIdLst>
  <p:notesMasterIdLst>
    <p:notesMasterId r:id="rId36"/>
  </p:notesMasterIdLst>
  <p:handoutMasterIdLst>
    <p:handoutMasterId r:id="rId37"/>
  </p:handoutMasterIdLst>
  <p:sldIdLst>
    <p:sldId id="256" r:id="rId4"/>
    <p:sldId id="290" r:id="rId5"/>
    <p:sldId id="271" r:id="rId6"/>
    <p:sldId id="257" r:id="rId7"/>
    <p:sldId id="291" r:id="rId8"/>
    <p:sldId id="261" r:id="rId9"/>
    <p:sldId id="313" r:id="rId10"/>
    <p:sldId id="338" r:id="rId11"/>
    <p:sldId id="315" r:id="rId12"/>
    <p:sldId id="314" r:id="rId13"/>
    <p:sldId id="339" r:id="rId14"/>
    <p:sldId id="337" r:id="rId15"/>
    <p:sldId id="365" r:id="rId16"/>
    <p:sldId id="262" r:id="rId17"/>
    <p:sldId id="343" r:id="rId18"/>
    <p:sldId id="267" r:id="rId19"/>
    <p:sldId id="269" r:id="rId20"/>
    <p:sldId id="379" r:id="rId21"/>
    <p:sldId id="377" r:id="rId22"/>
    <p:sldId id="378" r:id="rId23"/>
    <p:sldId id="368" r:id="rId24"/>
    <p:sldId id="272" r:id="rId25"/>
    <p:sldId id="283" r:id="rId26"/>
    <p:sldId id="373" r:id="rId27"/>
    <p:sldId id="284" r:id="rId28"/>
    <p:sldId id="285" r:id="rId29"/>
    <p:sldId id="374" r:id="rId30"/>
    <p:sldId id="345" r:id="rId31"/>
    <p:sldId id="369" r:id="rId32"/>
    <p:sldId id="370" r:id="rId33"/>
    <p:sldId id="371" r:id="rId34"/>
    <p:sldId id="372" r:id="rId3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5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303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96" autoAdjust="0"/>
    <p:restoredTop sz="97199" autoAdjust="0"/>
  </p:normalViewPr>
  <p:slideViewPr>
    <p:cSldViewPr snapToGrid="0">
      <p:cViewPr varScale="1">
        <p:scale>
          <a:sx n="114" d="100"/>
          <a:sy n="114" d="100"/>
        </p:scale>
        <p:origin x="-516" y="-102"/>
      </p:cViewPr>
      <p:guideLst>
        <p:guide orient="horz" pos="1593"/>
        <p:guide pos="29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62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540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解析：</a:t>
            </a:r>
            <a:r>
              <a:rPr lang="zh-CN" altLang="en-US" sz="1200" b="1" i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</a:t>
            </a:r>
            <a:r>
              <a:rPr lang="zh-CN" altLang="en-US" sz="1200" b="1" i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的上方从左端向右端匀速移动，若吸引力的大小不变，说明它们间的力的作用大小不变，则</a:t>
            </a:r>
            <a:r>
              <a:rPr lang="zh-CN" altLang="en-US" sz="1200" b="1" i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棒肯定无磁性，</a:t>
            </a:r>
            <a:r>
              <a:rPr lang="zh-CN" altLang="en-US" sz="1200" b="1" i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棒有磁性；若吸引力的大小先由大变小，然后是由小变大，说明</a:t>
            </a:r>
            <a:r>
              <a:rPr lang="zh-CN" altLang="en-US" sz="1200" b="1" i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的两端磁性较强，中间磁性较弱，则</a:t>
            </a:r>
            <a:r>
              <a:rPr lang="zh-CN" altLang="en-US" sz="1200" b="1" i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肯定有磁性。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解析：</a:t>
            </a:r>
            <a:r>
              <a:rPr lang="en-US" altLang="zh-CN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由异名磁极相互吸引可知，小磁针的左端为S极，右端为N极，磁体周围的磁感线是由北极出发回到南极的。</a:t>
            </a:r>
            <a:endParaRPr lang="en-US" altLang="zh-CN" sz="12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解析：由图知，中间磁体与右边磁体之间的磁感线呈排斥状，由同名磁极相互排斥可知，中间磁体的D端为N极，其C端为S极；</a:t>
            </a:r>
          </a:p>
          <a:p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由图知，中间磁体与左边磁体之间的磁感线呈吸引状，由异名磁极相互吸引可知，左边磁体的B端为N极。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解析：</a:t>
            </a:r>
            <a:r>
              <a:rPr lang="en-US" altLang="zh-CN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地球本身是一个大磁体，司南是用天然磁石磨制成的勺子，即其实质就是一块磁铁，在地球的磁场中受到磁力的作用，其静止时其勺柄指向南方，即指南的南极用S表示；地理上的南极是地磁的北极，故长柄所指方向是地磁北极，地理南极。故A正确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2019/9/6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2019/9/6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2019/9/6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772823" y="39633"/>
            <a:ext cx="23839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20.1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磁现象 磁场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5772823" y="39633"/>
            <a:ext cx="23839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20.1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磁现象 磁场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30913;&#22330;&#30340;&#35748;&#35782;.mp4" TargetMode="External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30913;&#22330;&#30340;&#26041;&#21521;.swf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hyperlink" Target="&#30913;&#24863;&#32447;.mp4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&#30913;&#20307;&#21644;&#30913;&#22330;&#20998;&#24067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if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gif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wmf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hyperlink" Target="&#30913;&#26497;&#29305;&#28857;&#21450;&#21629;&#21517;.mp4" TargetMode="Externa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9.png"/><Relationship Id="rId7" Type="http://schemas.microsoft.com/office/2007/relationships/hdphoto" Target="../media/hdphoto1.wdp"/><Relationship Id="rId2" Type="http://schemas.openxmlformats.org/officeDocument/2006/relationships/hyperlink" Target="&#30913;&#26497;&#38388;&#30340;&#30456;&#20114;&#20316;&#29992;.mp4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&#30913;&#28014;&#29616;&#35937;.mp4" TargetMode="External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7" Type="http://schemas.openxmlformats.org/officeDocument/2006/relationships/image" Target="../media/image2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hyperlink" Target="&#30913;&#21270;.mp4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31.jpe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im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-10744"/>
            <a:ext cx="9144000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49935" y="1116965"/>
            <a:ext cx="7842885" cy="22580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第二十章  电与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磁现象  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场 </a:t>
            </a:r>
          </a:p>
        </p:txBody>
      </p:sp>
      <p:sp>
        <p:nvSpPr>
          <p:cNvPr id="4108" name="TextBox 3"/>
          <p:cNvSpPr txBox="1"/>
          <p:nvPr/>
        </p:nvSpPr>
        <p:spPr>
          <a:xfrm>
            <a:off x="532729" y="4304075"/>
            <a:ext cx="8573453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你知道吗？美丽的极光的发生与地球的磁场有密切关系。</a:t>
            </a: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4758" y="18437"/>
            <a:ext cx="1321424" cy="52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-10843" y="-26789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97097" y="-7764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79130" y="3320865"/>
            <a:ext cx="3956209" cy="9363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磁场对放入其中的磁体产生</a:t>
            </a: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3031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力（磁力）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的作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用。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61673" y="2459805"/>
            <a:ext cx="872490" cy="50673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磁场</a:t>
            </a:r>
          </a:p>
        </p:txBody>
      </p:sp>
      <p:sp>
        <p:nvSpPr>
          <p:cNvPr id="8" name="下箭头标注 7"/>
          <p:cNvSpPr/>
          <p:nvPr/>
        </p:nvSpPr>
        <p:spPr>
          <a:xfrm>
            <a:off x="5240655" y="2286926"/>
            <a:ext cx="2221230" cy="1033939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磁场的性质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98090" y="4424372"/>
            <a:ext cx="4795901" cy="460375"/>
          </a:xfrm>
          <a:prstGeom prst="rect">
            <a:avLst/>
          </a:prstGeom>
          <a:gradFill flip="none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由此，人们认识到磁场的存在。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79050" y="4424372"/>
            <a:ext cx="190690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（转换法）</a:t>
            </a:r>
            <a:endParaRPr lang="zh-CN" altLang="en-US" sz="27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2146745" y="1177232"/>
            <a:ext cx="5527833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虽看不见、摸不着，但真实存在</a:t>
            </a:r>
            <a:r>
              <a:rPr lang="zh-CN" altLang="en-US" sz="2400" b="1" dirty="0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着。</a:t>
            </a:r>
            <a:endParaRPr lang="zh-CN" altLang="en-US" sz="2400" b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8" name="图片 17" descr="timg"/>
          <p:cNvPicPr>
            <a:picLocks noChangeAspect="1"/>
          </p:cNvPicPr>
          <p:nvPr/>
        </p:nvPicPr>
        <p:blipFill rotWithShape="1">
          <a:blip r:embed="rId2" cstate="print"/>
          <a:srcRect l="21253" r="27574" b="9068"/>
          <a:stretch/>
        </p:blipFill>
        <p:spPr>
          <a:xfrm>
            <a:off x="2449584" y="2459805"/>
            <a:ext cx="1529785" cy="1602767"/>
          </a:xfrm>
          <a:prstGeom prst="rect">
            <a:avLst/>
          </a:prstGeom>
        </p:spPr>
      </p:pic>
      <p:sp>
        <p:nvSpPr>
          <p:cNvPr id="41993" name="文本框 41992"/>
          <p:cNvSpPr txBox="1"/>
          <p:nvPr/>
        </p:nvSpPr>
        <p:spPr>
          <a:xfrm>
            <a:off x="2768600" y="1796552"/>
            <a:ext cx="6180773" cy="460375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rotWithShape="0">
              <a:srgbClr val="875B0D">
                <a:alpha val="67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彼此不接触的两个磁体，通过什么发生作用？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768600" y="555625"/>
            <a:ext cx="3366135" cy="471805"/>
            <a:chOff x="4360" y="875"/>
            <a:chExt cx="5301" cy="743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CAEAC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ysClr val="window" lastClr="CAEAC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7205" y="875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磁 场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795" y="1720215"/>
            <a:ext cx="1861185" cy="124650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29" name="组合 28"/>
          <p:cNvGrpSpPr/>
          <p:nvPr/>
        </p:nvGrpSpPr>
        <p:grpSpPr>
          <a:xfrm rot="16200000">
            <a:off x="571094" y="2596853"/>
            <a:ext cx="905608" cy="1948385"/>
            <a:chOff x="396367" y="1150512"/>
            <a:chExt cx="905608" cy="1925513"/>
          </a:xfrm>
        </p:grpSpPr>
        <p:sp>
          <p:nvSpPr>
            <p:cNvPr id="30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381123">
              <a:off x="544550" y="1185407"/>
              <a:ext cx="300717" cy="33497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TextBox 20"/>
            <p:cNvSpPr txBox="1"/>
            <p:nvPr/>
          </p:nvSpPr>
          <p:spPr>
            <a:xfrm>
              <a:off x="396367" y="1540454"/>
              <a:ext cx="675005" cy="1517211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3" grpId="0"/>
      <p:bldP spid="14" grpId="0" bldLvl="0" animBg="1"/>
      <p:bldP spid="4199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98931a528b469e30a41e46660dc73c31.jpg"/>
          <p:cNvPicPr>
            <a:picLocks noChangeAspect="1"/>
          </p:cNvPicPr>
          <p:nvPr/>
        </p:nvPicPr>
        <p:blipFill>
          <a:blip r:embed="rId2" cstate="print"/>
          <a:srcRect b="9008"/>
          <a:stretch>
            <a:fillRect/>
          </a:stretch>
        </p:blipFill>
        <p:spPr>
          <a:xfrm>
            <a:off x="4654835" y="1826392"/>
            <a:ext cx="3309938" cy="225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053984" y="4351199"/>
            <a:ext cx="5201699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磁场中各点都有确定的磁场方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向。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3" name="TextBox 5"/>
          <p:cNvSpPr txBox="1"/>
          <p:nvPr/>
        </p:nvSpPr>
        <p:spPr>
          <a:xfrm>
            <a:off x="847724" y="1223297"/>
            <a:ext cx="7447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小磁针静止时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北极所指的方向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规定为该点的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磁场方向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9" name="图片 8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37697" y="1914038"/>
            <a:ext cx="2895950" cy="208213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308907" y="1472374"/>
            <a:ext cx="837045" cy="3143303"/>
            <a:chOff x="464930" y="1150512"/>
            <a:chExt cx="837045" cy="3143303"/>
          </a:xfrm>
        </p:grpSpPr>
        <p:sp>
          <p:nvSpPr>
            <p:cNvPr id="25" name="右箭头标注 18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TextBox 20"/>
            <p:cNvSpPr txBox="1"/>
            <p:nvPr/>
          </p:nvSpPr>
          <p:spPr>
            <a:xfrm>
              <a:off x="487931" y="1602338"/>
              <a:ext cx="430887" cy="26914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41490" y="469290"/>
            <a:ext cx="3958508" cy="495548"/>
            <a:chOff x="2506980" y="579256"/>
            <a:chExt cx="3958508" cy="49554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磁场的方向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32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5488" y="1029462"/>
            <a:ext cx="8336407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模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仿铁屑的分布情况，用一些带箭头的曲线画出来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以方便、形象地描述磁场，这样的曲线叫做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磁感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2963680" y="2520174"/>
            <a:ext cx="2820035" cy="1435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6110730" y="2520175"/>
            <a:ext cx="2820035" cy="1435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0337" y="2480169"/>
            <a:ext cx="2184400" cy="1515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5547" y="2436353"/>
            <a:ext cx="2232660" cy="1603375"/>
          </a:xfrm>
          <a:prstGeom prst="rect">
            <a:avLst/>
          </a:prstGeom>
        </p:spPr>
      </p:pic>
      <p:sp>
        <p:nvSpPr>
          <p:cNvPr id="1048579" name="文本框 1048578"/>
          <p:cNvSpPr txBox="1"/>
          <p:nvPr/>
        </p:nvSpPr>
        <p:spPr>
          <a:xfrm>
            <a:off x="3285313" y="1859407"/>
            <a:ext cx="430420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这种研究方法叫模型</a:t>
            </a:r>
            <a:r>
              <a:rPr lang="zh-CN" alt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法。</a:t>
            </a:r>
            <a:endParaRPr lang="en-US" altLang="zh-CN" sz="2400" b="1" dirty="0">
              <a:solidFill>
                <a:srgbClr val="0000CC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pic>
        <p:nvPicPr>
          <p:cNvPr id="4" name="图片 3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9357" y="2170592"/>
            <a:ext cx="2293129" cy="13904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24" name="组合 23"/>
          <p:cNvGrpSpPr/>
          <p:nvPr/>
        </p:nvGrpSpPr>
        <p:grpSpPr>
          <a:xfrm rot="16200000">
            <a:off x="937567" y="3203918"/>
            <a:ext cx="905608" cy="1948385"/>
            <a:chOff x="396367" y="1150512"/>
            <a:chExt cx="905608" cy="1925513"/>
          </a:xfrm>
        </p:grpSpPr>
        <p:sp>
          <p:nvSpPr>
            <p:cNvPr id="25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381123">
              <a:off x="544550" y="1185407"/>
              <a:ext cx="300717" cy="33497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TextBox 20"/>
            <p:cNvSpPr txBox="1"/>
            <p:nvPr/>
          </p:nvSpPr>
          <p:spPr>
            <a:xfrm>
              <a:off x="396367" y="1540454"/>
              <a:ext cx="675005" cy="1517211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215799" y="471374"/>
            <a:ext cx="2894930" cy="495548"/>
            <a:chOff x="2506980" y="579256"/>
            <a:chExt cx="3958508" cy="495548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磁感线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8" name="文本框 1048577"/>
          <p:cNvSpPr txBox="1"/>
          <p:nvPr/>
        </p:nvSpPr>
        <p:spPr>
          <a:xfrm>
            <a:off x="405765" y="897382"/>
            <a:ext cx="8432800" cy="338515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0" fontAlgn="auto">
              <a:lnSpc>
                <a:spcPct val="130000"/>
              </a:lnSpc>
              <a:spcBef>
                <a:spcPts val="0"/>
              </a:spcBef>
            </a:pPr>
            <a:r>
              <a:rPr lang="en-US" altLang="zh-CN" sz="2400" b="1" dirty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磁感线的特点</a:t>
            </a:r>
            <a:endParaRPr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42900" indent="0" fontAlgn="auto">
              <a:lnSpc>
                <a:spcPct val="130000"/>
              </a:lnSpc>
              <a:spcBef>
                <a:spcPts val="0"/>
              </a:spcBef>
            </a:pP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）是假想的线，实际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不存在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，但可以形象直观地表达磁场。 </a:t>
            </a: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）在磁体外部，磁感线由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极到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S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极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；内部则由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S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极到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极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）磁感线的方向就是小磁针静止后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北极所指的方向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）磁感线的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疏密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表示磁场的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强弱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越密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表示该点磁场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越强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</a:p>
          <a:p>
            <a:pPr indent="0" fontAlgn="auto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）在空间每一点只有一个磁场方向，所以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磁感线不相交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</a:p>
        </p:txBody>
      </p:sp>
      <p:pic>
        <p:nvPicPr>
          <p:cNvPr id="28678" name="图片 286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62" y="549910"/>
            <a:ext cx="1230451" cy="1028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图片 286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550" y="564645"/>
            <a:ext cx="1303655" cy="997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00324" y="1309497"/>
            <a:ext cx="3964305" cy="31013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1362186" y="659321"/>
            <a:ext cx="6583598" cy="461326"/>
            <a:chOff x="-2686" y="1028"/>
            <a:chExt cx="11027" cy="449"/>
          </a:xfrm>
        </p:grpSpPr>
        <p:sp>
          <p:nvSpPr>
            <p:cNvPr id="13" name="圆角矩形 12"/>
            <p:cNvSpPr/>
            <p:nvPr/>
          </p:nvSpPr>
          <p:spPr>
            <a:xfrm>
              <a:off x="-2686" y="1066"/>
              <a:ext cx="11027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316"/>
            <p:cNvSpPr txBox="1"/>
            <p:nvPr/>
          </p:nvSpPr>
          <p:spPr>
            <a:xfrm>
              <a:off x="-1981" y="1028"/>
              <a:ext cx="9480" cy="44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认识各种磁体周围的磁感线分布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64579" y="1348977"/>
            <a:ext cx="837045" cy="3209343"/>
            <a:chOff x="464930" y="1150512"/>
            <a:chExt cx="837045" cy="3209343"/>
          </a:xfrm>
        </p:grpSpPr>
        <p:sp>
          <p:nvSpPr>
            <p:cNvPr id="16" name="右箭头标注 18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87931" y="1668378"/>
              <a:ext cx="430887" cy="26914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矩形 7"/>
          <p:cNvSpPr/>
          <p:nvPr/>
        </p:nvSpPr>
        <p:spPr>
          <a:xfrm>
            <a:off x="5522992" y="553217"/>
            <a:ext cx="3457702" cy="53403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地球周围存在的磁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场。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093" name="矩形 9"/>
          <p:cNvSpPr/>
          <p:nvPr/>
        </p:nvSpPr>
        <p:spPr>
          <a:xfrm>
            <a:off x="4400550" y="2449327"/>
            <a:ext cx="4505706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研究表明地磁场的形状与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条形磁体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的磁场很相似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地磁南极在地理北极附近，而地磁北极在地理南极附近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89090" name="Rectangle 3"/>
          <p:cNvSpPr/>
          <p:nvPr/>
        </p:nvSpPr>
        <p:spPr>
          <a:xfrm>
            <a:off x="324374" y="1292154"/>
            <a:ext cx="865632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磁针受力转动是磁场作用的结果，那么指南针在世界各地都能够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指南北又是谁的磁场在施加作用呢？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35" y="2449328"/>
            <a:ext cx="2727873" cy="23063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6" name="组合 5"/>
          <p:cNvGrpSpPr/>
          <p:nvPr/>
        </p:nvGrpSpPr>
        <p:grpSpPr>
          <a:xfrm>
            <a:off x="2529586" y="575760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CAEAC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CAEAC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2400" b="1" dirty="0">
                  <a:solidFill>
                    <a:sysClr val="window" lastClr="CAEACE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地磁场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  <p:bldP spid="89093" grpId="0" animBg="1"/>
      <p:bldP spid="890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714" r="94643">
                        <a14:foregroundMark x1="62143" y1="44545" x2="62143" y2="44545"/>
                        <a14:foregroundMark x1="45357" y1="25455" x2="45357" y2="254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29386">
            <a:off x="6320017" y="1412087"/>
            <a:ext cx="1816628" cy="1427351"/>
          </a:xfrm>
          <a:prstGeom prst="rect">
            <a:avLst/>
          </a:prstGeom>
        </p:spPr>
      </p:pic>
      <p:pic>
        <p:nvPicPr>
          <p:cNvPr id="1052687" name="图片 1052686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3169" y="912948"/>
            <a:ext cx="4972336" cy="37792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2165" name="TextBox 1"/>
          <p:cNvSpPr/>
          <p:nvPr/>
        </p:nvSpPr>
        <p:spPr>
          <a:xfrm>
            <a:off x="5175505" y="626692"/>
            <a:ext cx="3902012" cy="13619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地磁的南北极与地理的南北极不完全重合，中间有一定的夹角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02058C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0" algn="ctr">
              <a:buNone/>
            </a:pPr>
            <a:endParaRPr lang="zh-CN" altLang="en-US" sz="1050" dirty="0">
              <a:solidFill>
                <a:srgbClr val="02058C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75505" y="3805883"/>
            <a:ext cx="3739894" cy="11988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“方家以磁石磨针锋，则能指南，然常微偏东，不全南也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1093" y="2656493"/>
            <a:ext cx="1112805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磁偏角</a:t>
            </a:r>
          </a:p>
        </p:txBody>
      </p:sp>
      <p:sp>
        <p:nvSpPr>
          <p:cNvPr id="7" name="矩形 6"/>
          <p:cNvSpPr/>
          <p:nvPr/>
        </p:nvSpPr>
        <p:spPr>
          <a:xfrm>
            <a:off x="6207859" y="3271066"/>
            <a:ext cx="204094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发现者：沈括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2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2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 animBg="1"/>
      <p:bldP spid="4" grpId="0" bldLvl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3" name="Rectangle 12"/>
          <p:cNvSpPr/>
          <p:nvPr/>
        </p:nvSpPr>
        <p:spPr>
          <a:xfrm>
            <a:off x="319802" y="1222936"/>
            <a:ext cx="6858000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磁偏角的数值在地球上不同地点是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sp>
        <p:nvSpPr>
          <p:cNvPr id="94214" name="Rectangle 11"/>
          <p:cNvSpPr/>
          <p:nvPr/>
        </p:nvSpPr>
        <p:spPr>
          <a:xfrm>
            <a:off x="319802" y="1839251"/>
            <a:ext cx="6858000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地球磁极在缓慢移动，磁偏角也在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缓慢变化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72130" name="Rectangle 2"/>
          <p:cNvSpPr/>
          <p:nvPr/>
        </p:nvSpPr>
        <p:spPr>
          <a:xfrm>
            <a:off x="860584" y="2276925"/>
            <a:ext cx="5178029" cy="857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近百年地球磁场衰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72132" name="Rectangle 4"/>
          <p:cNvSpPr/>
          <p:nvPr/>
        </p:nvSpPr>
        <p:spPr>
          <a:xfrm>
            <a:off x="865823" y="3040433"/>
            <a:ext cx="717661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地磁场的减弱是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可能导致磁场方向倒转的预兆。 </a:t>
            </a:r>
          </a:p>
        </p:txBody>
      </p:sp>
      <p:sp>
        <p:nvSpPr>
          <p:cNvPr id="1070082" name="Rectangle 2"/>
          <p:cNvSpPr>
            <a:spLocks noGrp="1"/>
          </p:cNvSpPr>
          <p:nvPr/>
        </p:nvSpPr>
        <p:spPr>
          <a:xfrm>
            <a:off x="865823" y="3270620"/>
            <a:ext cx="5179219" cy="857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地磁场如何产生？</a:t>
            </a:r>
          </a:p>
        </p:txBody>
      </p:sp>
      <p:sp>
        <p:nvSpPr>
          <p:cNvPr id="295941" name="Rectangle 5"/>
          <p:cNvSpPr/>
          <p:nvPr/>
        </p:nvSpPr>
        <p:spPr>
          <a:xfrm>
            <a:off x="966026" y="3920860"/>
            <a:ext cx="76995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到目前为至，没有明确的结论，有各种各样的猜测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……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21" name="剪去同侧角的矩形 20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新</a:t>
                </a:r>
                <a:r>
                  <a:rPr lang="zh-CN" altLang="en-US" sz="2400" b="1" kern="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知拓展</a:t>
                </a:r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72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72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5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/>
      <p:bldP spid="94214" grpId="0"/>
      <p:bldP spid="1072130" grpId="0"/>
      <p:bldP spid="1072132" grpId="0"/>
      <p:bldP spid="1070082" grpId="0"/>
      <p:bldP spid="2959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3"/>
          <p:cNvGrpSpPr/>
          <p:nvPr/>
        </p:nvGrpSpPr>
        <p:grpSpPr bwMode="auto">
          <a:xfrm>
            <a:off x="3591306" y="565902"/>
            <a:ext cx="1879997" cy="474345"/>
            <a:chOff x="497257" y="753279"/>
            <a:chExt cx="1881032" cy="475146"/>
          </a:xfrm>
        </p:grpSpPr>
        <p:grpSp>
          <p:nvGrpSpPr>
            <p:cNvPr id="2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CAEACE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1280" y="1019810"/>
            <a:ext cx="6169025" cy="407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8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（2019•台州）能写红黑双色的磁画板截面如图所示，按下写字笔黑色按钮写出黑色的字，按下红色按钮写出红色的字，刷子左右移动则字消失。下列说法正确的是（　　）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A．刷子可以用铁制作 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B．写黑字时笔尖为S极 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C．写红字时笔尖为N极 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D．写字的原理是同名磁极相互排斥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7594" y="945687"/>
            <a:ext cx="2986405" cy="1866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48671" y="2411799"/>
            <a:ext cx="407484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5014007" y="3058130"/>
            <a:ext cx="4002405" cy="1284605"/>
          </a:xfrm>
          <a:prstGeom prst="wedgeRoundRectCallout">
            <a:avLst>
              <a:gd name="adj1" fmla="val -93741"/>
              <a:gd name="adj2" fmla="val 38877"/>
              <a:gd name="adj3" fmla="val 16667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写黑字时小磁体的S极被吸引，说明黑色笔尖是N极；同理，红色笔尖是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极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630" y="938377"/>
            <a:ext cx="9056370" cy="42473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•苏州）在探究蹄形磁体周围磁场的实验中，老师将玻璃板平放在磁体上，并均匀地撒上一层铁屑，轻敲玻璃板，铁屑就会有序地排列起来，如图。对实验中有关现象的分析不正确的是                    （　　）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A．撒铁屑的目的是将原来不存在的磁场显示出来 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B．铁屑在磁场中被磁化成一个个小磁体 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C．轻敲玻璃板，铁屑由于具有惯性会与玻璃板分离 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D．轻敲玻璃板，铁屑与玻璃板分离后，不受摩擦力，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铁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屑在磁力作用下排列有序 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52437" y="2389978"/>
            <a:ext cx="1824599" cy="13441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72992" y="2347420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2" name="矩形 1"/>
          <p:cNvSpPr/>
          <p:nvPr/>
        </p:nvSpPr>
        <p:spPr>
          <a:xfrm>
            <a:off x="2845836" y="2332580"/>
            <a:ext cx="4206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显示磁体周围的磁场分布特点</a:t>
            </a:r>
            <a:endParaRPr lang="zh-CN" altLang="en-US" dirty="0">
              <a:solidFill>
                <a:srgbClr val="0000FF"/>
              </a:solidFill>
            </a:endParaRPr>
          </a:p>
        </p:txBody>
      </p:sp>
      <p:grpSp>
        <p:nvGrpSpPr>
          <p:cNvPr id="27" name="组合 3"/>
          <p:cNvGrpSpPr/>
          <p:nvPr/>
        </p:nvGrpSpPr>
        <p:grpSpPr bwMode="auto">
          <a:xfrm>
            <a:off x="3371850" y="474462"/>
            <a:ext cx="1879997" cy="474345"/>
            <a:chOff x="497257" y="753279"/>
            <a:chExt cx="1881032" cy="475146"/>
          </a:xfrm>
        </p:grpSpPr>
        <p:grpSp>
          <p:nvGrpSpPr>
            <p:cNvPr id="28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0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CAEAC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34" name="文本框 17"/>
          <p:cNvSpPr txBox="1"/>
          <p:nvPr/>
        </p:nvSpPr>
        <p:spPr>
          <a:xfrm>
            <a:off x="3151211" y="2817320"/>
            <a:ext cx="3713266" cy="46166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3" name="组合 37892"/>
          <p:cNvGrpSpPr/>
          <p:nvPr/>
        </p:nvGrpSpPr>
        <p:grpSpPr>
          <a:xfrm>
            <a:off x="543239" y="643815"/>
            <a:ext cx="4157711" cy="3663553"/>
            <a:chOff x="45" y="0"/>
            <a:chExt cx="2610" cy="3077"/>
          </a:xfrm>
        </p:grpSpPr>
        <p:sp>
          <p:nvSpPr>
            <p:cNvPr id="37894" name="TextBox 5"/>
            <p:cNvSpPr txBox="1"/>
            <p:nvPr/>
          </p:nvSpPr>
          <p:spPr>
            <a:xfrm>
              <a:off x="45" y="0"/>
              <a:ext cx="2610" cy="1056"/>
            </a:xfrm>
            <a:prstGeom prst="rect">
              <a:avLst/>
            </a:prstGeom>
            <a:noFill/>
            <a:ln w="25400" cap="flat" cmpd="sng">
              <a:solidFill>
                <a:srgbClr val="C0504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公</a:t>
              </a:r>
              <a:r>
                <a: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元</a:t>
              </a:r>
              <a:r>
                <a:rPr lang="en-US" altLang="zh-CN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世纪初，东汉学者王充在</a:t>
              </a:r>
              <a:r>
                <a:rPr lang="en-US" altLang="zh-CN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《</a:t>
              </a:r>
              <a:r>
                <a: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论衡</a:t>
              </a:r>
              <a:r>
                <a:rPr lang="en-US" altLang="zh-CN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》</a:t>
              </a:r>
              <a:r>
                <a: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中记载“司南之杓，投之于地，其柢指南。”</a:t>
              </a:r>
            </a:p>
          </p:txBody>
        </p:sp>
        <p:pic>
          <p:nvPicPr>
            <p:cNvPr id="37895" name="图片 6" descr="司南：由青铜地盘和磁勺组成。地盘内圆外方，中心圆而下凹，圆外盘面分层次铸有八天干、十二地支、四卦，三者穿插排列，标示着二十四个方位。磁勺置于中心圆面上，勺头为北、勺尾为南。司南是磁性指南工具的早期阶段，后世发展为指南针。.bmp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" y="1272"/>
              <a:ext cx="2477" cy="18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7900" name="组合 37899"/>
          <p:cNvGrpSpPr/>
          <p:nvPr/>
        </p:nvGrpSpPr>
        <p:grpSpPr>
          <a:xfrm>
            <a:off x="4796314" y="687679"/>
            <a:ext cx="4161949" cy="3530419"/>
            <a:chOff x="3076" y="808"/>
            <a:chExt cx="2548" cy="2965"/>
          </a:xfrm>
        </p:grpSpPr>
        <p:sp>
          <p:nvSpPr>
            <p:cNvPr id="37892" name="TextBox 3"/>
            <p:cNvSpPr txBox="1"/>
            <p:nvPr/>
          </p:nvSpPr>
          <p:spPr>
            <a:xfrm>
              <a:off x="3104" y="3027"/>
              <a:ext cx="2520" cy="746"/>
            </a:xfrm>
            <a:prstGeom prst="rect">
              <a:avLst/>
            </a:prstGeom>
            <a:noFill/>
            <a:ln w="25400" cap="flat" cmpd="sng">
              <a:solidFill>
                <a:srgbClr val="4BACC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宋体" panose="02010600030101010101" pitchFamily="2" charset="-122"/>
                </a:rPr>
                <a:t>    </a:t>
              </a:r>
              <a:r>
                <a:rPr lang="zh-CN" altLang="en-US" sz="22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中国人很早就利用罗盘（指南针）在航海中指示方向。</a:t>
              </a:r>
              <a:endPara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7899" name="图片 3789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76" y="808"/>
              <a:ext cx="2480" cy="1896"/>
            </a:xfrm>
            <a:prstGeom prst="rect">
              <a:avLst/>
            </a:prstGeom>
            <a:noFill/>
            <a:ln w="9525">
              <a:noFill/>
            </a:ln>
            <a:effectLst>
              <a:outerShdw dist="89803" dir="2699999" algn="ctr" rotWithShape="0">
                <a:srgbClr val="848484"/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700326" y="4458024"/>
            <a:ext cx="8191976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从这一节课开始，我们学习有关电与磁的物理现象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778" y="3372018"/>
            <a:ext cx="5750386" cy="1160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7980" y="1165071"/>
            <a:ext cx="8759825" cy="1949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•常州）三个磁体相邻磁极间的磁感线分布如图所示，</a:t>
            </a:r>
            <a:r>
              <a:rPr lang="zh-CN" altLang="en-US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（N/S）极，</a:t>
            </a:r>
            <a:r>
              <a:rPr lang="zh-CN" altLang="en-US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（N/S）极。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88081" y="1956898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05434" y="1909637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14825" y="3413002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404752" y="3431342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653855" y="3422172"/>
            <a:ext cx="3524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</a:p>
        </p:txBody>
      </p:sp>
      <p:grpSp>
        <p:nvGrpSpPr>
          <p:cNvPr id="24" name="组合 3"/>
          <p:cNvGrpSpPr/>
          <p:nvPr/>
        </p:nvGrpSpPr>
        <p:grpSpPr bwMode="auto">
          <a:xfrm>
            <a:off x="3591306" y="565902"/>
            <a:ext cx="1879997" cy="474345"/>
            <a:chOff x="497257" y="753279"/>
            <a:chExt cx="1881032" cy="475146"/>
          </a:xfrm>
        </p:grpSpPr>
        <p:grpSp>
          <p:nvGrpSpPr>
            <p:cNvPr id="2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CAEAC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8120" y="1066583"/>
            <a:ext cx="8894445" cy="37117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•绵阳）《论衡》记载：司南之杓，投之于地，其柢指南。如图所示的司南放在水平光滑的“地盘”上，静止时它的长柄指向南方。司南长柄所指方向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A．地理南极，地磁北极 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．地理南极，地磁南极 </a:t>
            </a:r>
          </a:p>
          <a:p>
            <a:pPr fontAlgn="auto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C．地理北极，地磁北极   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．地理北极，地磁南极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00472" y="1998138"/>
            <a:ext cx="444352" cy="6612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grpSp>
        <p:nvGrpSpPr>
          <p:cNvPr id="21" name="组合 3"/>
          <p:cNvGrpSpPr/>
          <p:nvPr/>
        </p:nvGrpSpPr>
        <p:grpSpPr bwMode="auto">
          <a:xfrm>
            <a:off x="3591306" y="565902"/>
            <a:ext cx="1879997" cy="474345"/>
            <a:chOff x="497257" y="753279"/>
            <a:chExt cx="1881032" cy="475146"/>
          </a:xfrm>
        </p:grpSpPr>
        <p:grpSp>
          <p:nvGrpSpPr>
            <p:cNvPr id="2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CAEAC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pic>
        <p:nvPicPr>
          <p:cNvPr id="33" name="图片 6" descr="司南：由青铜地盘和磁勺组成。地盘内圆外方，中心圆而下凹，圆外盘面分层次铸有八天干、十二地支、四卦，三者穿插排列，标示着二十四个方位。磁勺置于中心圆面上，勺头为北、勺尾为南。司南是磁性指南工具的早期阶段，后世发展为指南针。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7487" y="2802324"/>
            <a:ext cx="2787432" cy="197379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2218" y="1122543"/>
            <a:ext cx="8708708" cy="34037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•新疆）小明把几只小磁针放在桌面上，发现它们静止时都指向同一方向，即磁针的N极总是指向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方（选填“南”或“北”）。这说明，地球周围存在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07073" y="2994648"/>
            <a:ext cx="545342" cy="65684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58497" y="3864259"/>
            <a:ext cx="2709396" cy="65684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磁场（地磁场）</a:t>
            </a:r>
          </a:p>
        </p:txBody>
      </p:sp>
      <p:grpSp>
        <p:nvGrpSpPr>
          <p:cNvPr id="19" name="组合 3"/>
          <p:cNvGrpSpPr/>
          <p:nvPr/>
        </p:nvGrpSpPr>
        <p:grpSpPr bwMode="auto">
          <a:xfrm>
            <a:off x="3591306" y="648198"/>
            <a:ext cx="1879997" cy="474345"/>
            <a:chOff x="497257" y="753279"/>
            <a:chExt cx="1881032" cy="475146"/>
          </a:xfrm>
        </p:grpSpPr>
        <p:grpSp>
          <p:nvGrpSpPr>
            <p:cNvPr id="2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3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CAEAC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7818" y="1212982"/>
            <a:ext cx="8192453" cy="3242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述各现象中能确定钢棒原来有磁性的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A．钢棒的一端接近磁针的N极时，相互吸引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B．钢棒的一端接近磁针的N极时，相互排斥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C．钢棒中间接近磁针的N极时，相互吸引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D．钢棒的任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何部位接近磁针时都相互吸引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80869" y="1399721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9" name="组合 1"/>
          <p:cNvGrpSpPr>
            <a:grpSpLocks noChangeAspect="1"/>
          </p:cNvGrpSpPr>
          <p:nvPr/>
        </p:nvGrpSpPr>
        <p:grpSpPr>
          <a:xfrm>
            <a:off x="3219133" y="597731"/>
            <a:ext cx="2411412" cy="450850"/>
            <a:chOff x="3564387" y="597378"/>
            <a:chExt cx="2247990" cy="419195"/>
          </a:xfrm>
        </p:grpSpPr>
        <p:sp>
          <p:nvSpPr>
            <p:cNvPr id="20" name="缺角矩形 19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3" name="TextBox 15"/>
          <p:cNvSpPr txBox="1"/>
          <p:nvPr/>
        </p:nvSpPr>
        <p:spPr>
          <a:xfrm>
            <a:off x="3184208" y="554868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CAEAC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CAEAC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560" y="1212982"/>
            <a:ext cx="8192453" cy="3242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列有关磁场的说法错误的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．磁体周围的磁场是真实存在的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B．磁感线是为了描述磁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场的虚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拟的封闭曲线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C．通电导体周围存在着磁场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D．地面上的指南针N极总是指向地理的南极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28378" y="1348570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grpSp>
        <p:nvGrpSpPr>
          <p:cNvPr id="19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0" name="缺角矩形 19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3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CAEAC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CAEAC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296" y="1236128"/>
            <a:ext cx="8823008" cy="3579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4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如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今，说我们的生活是由磁铁支撑着并不为过。史上最强有力的钕磁铁广泛用于手机、电脑、冰箱等。如图所示，是小明同学用钕磁铁和曲别针进行的实验。通过实验情景，可以判定下列说法正确的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 fontAlgn="auto">
              <a:lnSpc>
                <a:spcPts val="34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A．钕磁铁周围存在磁感线，不存在磁场 </a:t>
            </a:r>
          </a:p>
          <a:p>
            <a:pPr fontAlgn="auto">
              <a:lnSpc>
                <a:spcPts val="34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B．钕磁铁对放入其磁场中的曲别针有力的作用 </a:t>
            </a:r>
          </a:p>
          <a:p>
            <a:pPr fontAlgn="auto">
              <a:lnSpc>
                <a:spcPts val="34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C．钕磁铁周围各点的磁场方向都是竖直向下的 </a:t>
            </a:r>
          </a:p>
          <a:p>
            <a:pPr fontAlgn="auto">
              <a:lnSpc>
                <a:spcPts val="34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D．钕磁铁周围的磁场分布是均匀的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75952" y="2545534"/>
            <a:ext cx="3765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075" y="2783114"/>
            <a:ext cx="1984191" cy="2000726"/>
          </a:xfrm>
          <a:prstGeom prst="rect">
            <a:avLst/>
          </a:prstGeom>
        </p:spPr>
      </p:pic>
      <p:grpSp>
        <p:nvGrpSpPr>
          <p:cNvPr id="12" name="组合 1"/>
          <p:cNvGrpSpPr>
            <a:grpSpLocks noChangeAspect="1"/>
          </p:cNvGrpSpPr>
          <p:nvPr/>
        </p:nvGrpSpPr>
        <p:grpSpPr>
          <a:xfrm>
            <a:off x="3219133" y="625163"/>
            <a:ext cx="2411412" cy="450850"/>
            <a:chOff x="3564387" y="597378"/>
            <a:chExt cx="2247990" cy="419195"/>
          </a:xfrm>
        </p:grpSpPr>
        <p:sp>
          <p:nvSpPr>
            <p:cNvPr id="13" name="缺角矩形 1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3184208" y="582300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CAEAC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CAEAC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4321" y="1269847"/>
            <a:ext cx="8859679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将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小磁针放在磁场中，小磁针静止时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极所指的方向为该点的磁场方向；磁场越强的地方，磁感线分布越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28465" y="1269847"/>
            <a:ext cx="545342" cy="65684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def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>
                <a:sym typeface="+mn-ea"/>
              </a:rPr>
              <a:t>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15025" y="2546336"/>
            <a:ext cx="545342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密</a:t>
            </a:r>
          </a:p>
        </p:txBody>
      </p:sp>
      <p:grpSp>
        <p:nvGrpSpPr>
          <p:cNvPr id="16" name="组合 1"/>
          <p:cNvGrpSpPr>
            <a:grpSpLocks noChangeAspect="1"/>
          </p:cNvGrpSpPr>
          <p:nvPr/>
        </p:nvGrpSpPr>
        <p:grpSpPr>
          <a:xfrm>
            <a:off x="3219133" y="634307"/>
            <a:ext cx="2411412" cy="450850"/>
            <a:chOff x="3564387" y="597378"/>
            <a:chExt cx="2247990" cy="419195"/>
          </a:xfrm>
        </p:grpSpPr>
        <p:sp>
          <p:nvSpPr>
            <p:cNvPr id="17" name="缺角矩形 16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3" name="TextBox 15"/>
          <p:cNvSpPr txBox="1"/>
          <p:nvPr/>
        </p:nvSpPr>
        <p:spPr>
          <a:xfrm>
            <a:off x="3184208" y="591444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CAEAC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CAEAC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259" y="1196948"/>
            <a:ext cx="8859679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如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图是条形磁体周围铁屑的分布情况及小磁针的指向。图中各点小磁针有固定指向，说明磁体周围的磁场具有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；铁屑在磁场中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被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磁化成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而在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磁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中有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序排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列。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933" y="2491602"/>
            <a:ext cx="3782854" cy="21490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9940" y="2467463"/>
            <a:ext cx="906017" cy="66261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51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方向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81690" y="3116705"/>
            <a:ext cx="906017" cy="66261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51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磁体</a:t>
            </a:r>
          </a:p>
        </p:txBody>
      </p:sp>
      <p:grpSp>
        <p:nvGrpSpPr>
          <p:cNvPr id="9" name="组合 1"/>
          <p:cNvGrpSpPr>
            <a:grpSpLocks noChangeAspect="1"/>
          </p:cNvGrpSpPr>
          <p:nvPr/>
        </p:nvGrpSpPr>
        <p:grpSpPr>
          <a:xfrm>
            <a:off x="3219133" y="625163"/>
            <a:ext cx="2411412" cy="450850"/>
            <a:chOff x="3564387" y="597378"/>
            <a:chExt cx="2247990" cy="419195"/>
          </a:xfrm>
        </p:grpSpPr>
        <p:sp>
          <p:nvSpPr>
            <p:cNvPr id="13" name="缺角矩形 1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3184208" y="582300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CAEAC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CAEAC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6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898" y="855599"/>
            <a:ext cx="8594408" cy="41541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辨别钢棒是否有磁性，小明设计了以下方案进行探究。</a:t>
            </a:r>
          </a:p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）根据甲图实验现象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（选填“能”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或“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不能”）</a:t>
            </a:r>
          </a:p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判断钢棒一定具有磁性。</a:t>
            </a:r>
          </a:p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）乙图实验中，悬挂的钢棒某一次转动后，静止时一端指南一端指北，由此判断钢棒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（选填“一定”或“不一定”）具有磁性。</a:t>
            </a:r>
          </a:p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）根据丙图实验现象，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选填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“能”或“不能”）判断钢棒一定具有磁性。</a:t>
            </a:r>
          </a:p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）丁图实验中，水平向右移动钢棒，弹簧测力计示数有变化，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（选填“能”或“不能”）判断钢棒一定具有磁性，理由是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62848" y="3163462"/>
            <a:ext cx="752129" cy="43088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05753" y="2486013"/>
            <a:ext cx="752129" cy="43088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9755" y="1492827"/>
            <a:ext cx="752129" cy="43088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不能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3646" y="4131088"/>
            <a:ext cx="468398" cy="43088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981" y="4509625"/>
            <a:ext cx="3873176" cy="43088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磁体两端磁性最强，中间最弱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227" y="1269328"/>
            <a:ext cx="3499613" cy="1002712"/>
          </a:xfrm>
          <a:prstGeom prst="rect">
            <a:avLst/>
          </a:prstGeom>
        </p:spPr>
      </p:pic>
      <p:grpSp>
        <p:nvGrpSpPr>
          <p:cNvPr id="24" name="组合 1"/>
          <p:cNvGrpSpPr>
            <a:grpSpLocks noChangeAspect="1"/>
          </p:cNvGrpSpPr>
          <p:nvPr/>
        </p:nvGrpSpPr>
        <p:grpSpPr bwMode="auto">
          <a:xfrm>
            <a:off x="3181668" y="341652"/>
            <a:ext cx="2411016" cy="450056"/>
            <a:chOff x="3564387" y="597378"/>
            <a:chExt cx="2247990" cy="419195"/>
          </a:xfrm>
        </p:grpSpPr>
        <p:sp>
          <p:nvSpPr>
            <p:cNvPr id="3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3146505" y="32799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矩形 23555"/>
          <p:cNvSpPr/>
          <p:nvPr/>
        </p:nvSpPr>
        <p:spPr>
          <a:xfrm>
            <a:off x="1052830" y="790575"/>
            <a:ext cx="1019175" cy="46037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磁性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559" name="矩形 23558"/>
          <p:cNvSpPr/>
          <p:nvPr/>
        </p:nvSpPr>
        <p:spPr>
          <a:xfrm>
            <a:off x="2164080" y="1498600"/>
            <a:ext cx="3766820" cy="46037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具有磁性的物体</a:t>
            </a:r>
          </a:p>
        </p:txBody>
      </p:sp>
      <p:sp>
        <p:nvSpPr>
          <p:cNvPr id="23560" name="矩形 23559"/>
          <p:cNvSpPr/>
          <p:nvPr/>
        </p:nvSpPr>
        <p:spPr>
          <a:xfrm>
            <a:off x="1052831" y="1497479"/>
            <a:ext cx="1019174" cy="46037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磁体：</a:t>
            </a:r>
          </a:p>
        </p:txBody>
      </p:sp>
      <p:sp>
        <p:nvSpPr>
          <p:cNvPr id="23563" name="矩形 23562"/>
          <p:cNvSpPr/>
          <p:nvPr/>
        </p:nvSpPr>
        <p:spPr>
          <a:xfrm>
            <a:off x="1069529" y="4152645"/>
            <a:ext cx="1025207" cy="46037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磁化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567" name="文本框 23566"/>
          <p:cNvSpPr txBox="1"/>
          <p:nvPr/>
        </p:nvSpPr>
        <p:spPr>
          <a:xfrm>
            <a:off x="143867" y="2072640"/>
            <a:ext cx="553998" cy="167322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eaVert"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磁现象</a:t>
            </a:r>
          </a:p>
        </p:txBody>
      </p:sp>
      <p:sp>
        <p:nvSpPr>
          <p:cNvPr id="23568" name="左大括号 23567"/>
          <p:cNvSpPr/>
          <p:nvPr/>
        </p:nvSpPr>
        <p:spPr>
          <a:xfrm>
            <a:off x="827151" y="958215"/>
            <a:ext cx="130810" cy="3295015"/>
          </a:xfrm>
          <a:prstGeom prst="leftBrace">
            <a:avLst>
              <a:gd name="adj1" fmla="val 152789"/>
              <a:gd name="adj2" fmla="val 50000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574" name="文本框 23573"/>
          <p:cNvSpPr txBox="1"/>
          <p:nvPr/>
        </p:nvSpPr>
        <p:spPr>
          <a:xfrm>
            <a:off x="1052830" y="2784131"/>
            <a:ext cx="1019174" cy="46037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磁极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2154173" y="2192628"/>
            <a:ext cx="221743" cy="1643380"/>
          </a:xfrm>
          <a:prstGeom prst="leftBrace">
            <a:avLst>
              <a:gd name="adj1" fmla="val 22828"/>
              <a:gd name="adj2" fmla="val 51438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94966" y="2605722"/>
            <a:ext cx="6581140" cy="82994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algn="l"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两极：能够自由转动的磁体，静止时指南的磁极叫做南（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 极，指北的磁极叫做北（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）极</a:t>
            </a:r>
          </a:p>
        </p:txBody>
      </p:sp>
      <p:sp>
        <p:nvSpPr>
          <p:cNvPr id="26" name="矩形 25"/>
          <p:cNvSpPr/>
          <p:nvPr/>
        </p:nvSpPr>
        <p:spPr>
          <a:xfrm>
            <a:off x="2396871" y="2053590"/>
            <a:ext cx="5130165" cy="46037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algn="l"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定义：磁体上磁性最强的两个部位</a:t>
            </a:r>
          </a:p>
        </p:txBody>
      </p:sp>
      <p:sp>
        <p:nvSpPr>
          <p:cNvPr id="27" name="矩形 26"/>
          <p:cNvSpPr/>
          <p:nvPr/>
        </p:nvSpPr>
        <p:spPr>
          <a:xfrm>
            <a:off x="2383917" y="3592449"/>
            <a:ext cx="6573139" cy="430887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algn="l">
              <a:buClrTx/>
            </a:pPr>
            <a:r>
              <a:rPr lang="zh-CN" altLang="en-US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作用规律：同名磁极相互排斥，异名磁极相互吸引</a:t>
            </a:r>
          </a:p>
        </p:txBody>
      </p:sp>
      <p:sp>
        <p:nvSpPr>
          <p:cNvPr id="2" name="矩形 1"/>
          <p:cNvSpPr/>
          <p:nvPr/>
        </p:nvSpPr>
        <p:spPr>
          <a:xfrm>
            <a:off x="2164080" y="790575"/>
            <a:ext cx="4206601" cy="46166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吸引铁、钴、镍等物质的特性</a:t>
            </a:r>
          </a:p>
        </p:txBody>
      </p:sp>
      <p:sp>
        <p:nvSpPr>
          <p:cNvPr id="3" name="矩形 2"/>
          <p:cNvSpPr/>
          <p:nvPr/>
        </p:nvSpPr>
        <p:spPr>
          <a:xfrm>
            <a:off x="2222752" y="4153915"/>
            <a:ext cx="6651371" cy="46166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一些物体在磁体或电流的作用下获得磁性的现象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9" grpId="0" animBg="1"/>
      <p:bldP spid="23560" grpId="0" animBg="1"/>
      <p:bldP spid="23563" grpId="0" animBg="1"/>
      <p:bldP spid="23567" grpId="0" animBg="1"/>
      <p:bldP spid="23568" grpId="0" bldLvl="0" animBg="1"/>
      <p:bldP spid="23574" grpId="0" animBg="1"/>
      <p:bldP spid="24" grpId="0" bldLvl="0" animBg="1"/>
      <p:bldP spid="25" grpId="0" bldLvl="0" animBg="1"/>
      <p:bldP spid="26" grpId="0" bldLvl="0" animBg="1"/>
      <p:bldP spid="27" grpId="0" animBg="1"/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78815" y="2748061"/>
            <a:ext cx="7440295" cy="16828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磁现象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，知道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磁性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磁极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的概念；知道磁极间的相互作用规律；认识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磁化现象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知道地球具有磁场。</a:t>
            </a: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034716" y="878170"/>
            <a:ext cx="7557469" cy="15941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知道磁极和磁极之间、磁极易被磁化的物质之间都是通过磁场发生相互作用</a:t>
            </a:r>
            <a:r>
              <a:rPr lang="zh-CN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altLang="en-US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知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磁场的性质和方向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矩形 23555"/>
          <p:cNvSpPr/>
          <p:nvPr/>
        </p:nvSpPr>
        <p:spPr>
          <a:xfrm>
            <a:off x="1327151" y="786130"/>
            <a:ext cx="1608074" cy="46037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基本性质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1330325" y="1432560"/>
            <a:ext cx="955675" cy="46037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567" name="文本框 23566"/>
          <p:cNvSpPr txBox="1"/>
          <p:nvPr/>
        </p:nvSpPr>
        <p:spPr>
          <a:xfrm>
            <a:off x="357545" y="2462027"/>
            <a:ext cx="553998" cy="879158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eaVert"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磁场</a:t>
            </a:r>
          </a:p>
        </p:txBody>
      </p:sp>
      <p:sp>
        <p:nvSpPr>
          <p:cNvPr id="23568" name="左大括号 23567"/>
          <p:cNvSpPr/>
          <p:nvPr/>
        </p:nvSpPr>
        <p:spPr>
          <a:xfrm>
            <a:off x="1014730" y="929005"/>
            <a:ext cx="288925" cy="3387090"/>
          </a:xfrm>
          <a:prstGeom prst="leftBrace">
            <a:avLst>
              <a:gd name="adj1" fmla="val 95822"/>
              <a:gd name="adj2" fmla="val 50000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574" name="文本框 23573"/>
          <p:cNvSpPr txBox="1"/>
          <p:nvPr/>
        </p:nvSpPr>
        <p:spPr>
          <a:xfrm>
            <a:off x="1287145" y="2654935"/>
            <a:ext cx="1113790" cy="46037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磁感线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3497" name="矩形 63496"/>
          <p:cNvSpPr/>
          <p:nvPr/>
        </p:nvSpPr>
        <p:spPr>
          <a:xfrm>
            <a:off x="1283971" y="4032250"/>
            <a:ext cx="1259840" cy="46166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algn="l"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电磁场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527300" y="2227236"/>
            <a:ext cx="285750" cy="1348740"/>
          </a:xfrm>
          <a:prstGeom prst="leftBrace">
            <a:avLst>
              <a:gd name="adj1" fmla="val 32718"/>
              <a:gd name="adj2" fmla="val 50882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19462" y="3202305"/>
            <a:ext cx="6059361" cy="829945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algn="l"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磁体外部的磁感线都是从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磁体的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极出来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回到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极的 </a:t>
            </a:r>
          </a:p>
        </p:txBody>
      </p:sp>
      <p:sp>
        <p:nvSpPr>
          <p:cNvPr id="8" name="矩形 7"/>
          <p:cNvSpPr/>
          <p:nvPr/>
        </p:nvSpPr>
        <p:spPr>
          <a:xfrm>
            <a:off x="2819463" y="1961134"/>
            <a:ext cx="6074410" cy="119888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algn="l">
              <a:buClrTx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磁感线：将小磁针在磁场中的排列情况，用一些带箭头的曲线画出来，可以方便、形象地描述磁场，这样的曲线叫做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磁感线</a:t>
            </a:r>
          </a:p>
        </p:txBody>
      </p:sp>
      <p:sp>
        <p:nvSpPr>
          <p:cNvPr id="2" name="矩形 1"/>
          <p:cNvSpPr/>
          <p:nvPr/>
        </p:nvSpPr>
        <p:spPr>
          <a:xfrm>
            <a:off x="3044126" y="786130"/>
            <a:ext cx="5834698" cy="46166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对介入其中的磁体产生磁力的作用</a:t>
            </a:r>
          </a:p>
        </p:txBody>
      </p:sp>
      <p:sp>
        <p:nvSpPr>
          <p:cNvPr id="3" name="矩形 2"/>
          <p:cNvSpPr/>
          <p:nvPr/>
        </p:nvSpPr>
        <p:spPr>
          <a:xfrm>
            <a:off x="2367343" y="1436924"/>
            <a:ext cx="6526530" cy="46166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小磁针静止时北极所指的方向规定为磁场方向</a:t>
            </a:r>
          </a:p>
        </p:txBody>
      </p:sp>
      <p:sp>
        <p:nvSpPr>
          <p:cNvPr id="4" name="矩形 3"/>
          <p:cNvSpPr/>
          <p:nvPr/>
        </p:nvSpPr>
        <p:spPr>
          <a:xfrm>
            <a:off x="2626106" y="4078416"/>
            <a:ext cx="6335014" cy="830997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地磁的北极在地理的南极附近，地磁的南极   </a:t>
            </a:r>
          </a:p>
          <a:p>
            <a:pPr lvl="0"/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地理的北极附近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" fill="hold"/>
                                        <p:tgtEl>
                                          <p:spTgt spid="634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60" grpId="0" animBg="1"/>
      <p:bldP spid="23567" grpId="0" animBg="1"/>
      <p:bldP spid="23568" grpId="0" bldLvl="0" animBg="1"/>
      <p:bldP spid="23574" grpId="0" animBg="1"/>
      <p:bldP spid="63497" grpId="0" animBg="1"/>
      <p:bldP spid="5" grpId="0" bldLvl="0" animBg="1"/>
      <p:bldP spid="7" grpId="0" animBg="1"/>
      <p:bldP spid="8" grpId="0" animBg="1"/>
      <p:bldP spid="2" grpId="0" animBg="1"/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490" y="1176860"/>
            <a:ext cx="8754382" cy="3283208"/>
            <a:chOff x="508490" y="1176860"/>
            <a:chExt cx="8754382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946142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smtClean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</a:t>
              </a:r>
              <a:r>
                <a:rPr lang="zh-CN" altLang="en-US" sz="2100" b="1" spc="150" dirty="0" smtClean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册练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7374" y="1420072"/>
            <a:ext cx="714169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587" y="1868577"/>
            <a:ext cx="4548472" cy="2981758"/>
          </a:xfrm>
          <a:prstGeom prst="rect">
            <a:avLst/>
          </a:prstGeom>
        </p:spPr>
      </p:pic>
      <p:sp>
        <p:nvSpPr>
          <p:cNvPr id="36866" name="TextBox 3"/>
          <p:cNvSpPr txBox="1"/>
          <p:nvPr/>
        </p:nvSpPr>
        <p:spPr>
          <a:xfrm>
            <a:off x="430279" y="1139146"/>
            <a:ext cx="646890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磁性：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磁体能够吸引铁、钴、镍等物质的性质。</a:t>
            </a:r>
          </a:p>
        </p:txBody>
      </p:sp>
      <p:pic>
        <p:nvPicPr>
          <p:cNvPr id="36867" name="图片 3686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2240" y="1763879"/>
            <a:ext cx="3207544" cy="1221581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68" name="图片 3686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2240" y="2437897"/>
            <a:ext cx="1727597" cy="1441847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70" name="图片 36869" descr="651017fc946b0d2f3c264ca56e466a5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38645" y="2355148"/>
            <a:ext cx="2143125" cy="1607344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71" name="图片 36870" descr="DSC_082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20299" y="3486736"/>
            <a:ext cx="1918097" cy="1387078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72" name="图片 36871" descr="161c9d0f2b1c0cc53c007b949043579c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61279" y="3359456"/>
            <a:ext cx="2020491" cy="1515665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73" name="图片 36872" descr="DSC_083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367231" y="2469448"/>
            <a:ext cx="1525190" cy="1378744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74" name="图片 36873" descr="DSC_083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224951" y="1760430"/>
            <a:ext cx="1809750" cy="1189435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2749550" y="563880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CAEAC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CAEAC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CAEACE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磁现象</a:t>
              </a:r>
            </a:p>
          </p:txBody>
        </p:sp>
      </p:grpSp>
      <p:sp>
        <p:nvSpPr>
          <p:cNvPr id="36869" name="TextBox 3"/>
          <p:cNvSpPr txBox="1"/>
          <p:nvPr/>
        </p:nvSpPr>
        <p:spPr>
          <a:xfrm>
            <a:off x="6473228" y="4341141"/>
            <a:ext cx="2561473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各种各样的磁体</a:t>
            </a: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Box 3"/>
          <p:cNvSpPr txBox="1"/>
          <p:nvPr/>
        </p:nvSpPr>
        <p:spPr>
          <a:xfrm>
            <a:off x="2216468" y="2160244"/>
            <a:ext cx="6256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磁体上吸引能力最强的两个部位叫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磁极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845" name="矩形 4"/>
          <p:cNvSpPr/>
          <p:nvPr/>
        </p:nvSpPr>
        <p:spPr>
          <a:xfrm>
            <a:off x="2157889" y="3364680"/>
            <a:ext cx="6975634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能够自由转动的磁体，静止时指南的那个磁极叫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，指北的那个磁极叫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80178" y="2796705"/>
            <a:ext cx="327846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（磁体都有两个磁极）</a:t>
            </a:r>
          </a:p>
        </p:txBody>
      </p:sp>
      <p:pic>
        <p:nvPicPr>
          <p:cNvPr id="35848" name="图片 35847"/>
          <p:cNvPicPr>
            <a:picLocks noChangeAspect="1"/>
          </p:cNvPicPr>
          <p:nvPr/>
        </p:nvPicPr>
        <p:blipFill>
          <a:blip r:embed="rId3" cstate="print"/>
          <a:srcRect l="4819" t="24267" b="28633"/>
          <a:stretch>
            <a:fillRect/>
          </a:stretch>
        </p:blipFill>
        <p:spPr>
          <a:xfrm>
            <a:off x="39627" y="874185"/>
            <a:ext cx="3226594" cy="1293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194844" y="1321515"/>
            <a:ext cx="296908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把磁体从铁屑中拿出</a:t>
            </a:r>
          </a:p>
        </p:txBody>
      </p:sp>
      <p:graphicFrame>
        <p:nvGraphicFramePr>
          <p:cNvPr id="16" name="对象 15"/>
          <p:cNvGraphicFramePr>
            <a:graphicFrameLocks/>
          </p:cNvGraphicFramePr>
          <p:nvPr/>
        </p:nvGraphicFramePr>
        <p:xfrm>
          <a:off x="6298181" y="816266"/>
          <a:ext cx="2489835" cy="1343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r:id="rId4" imgW="2429214" imgH="2924583" progId="PBrush">
                  <p:embed/>
                </p:oleObj>
              </mc:Choice>
              <mc:Fallback>
                <p:oleObj r:id="rId4" imgW="2429214" imgH="2924583" progId="PBrush">
                  <p:embed/>
                  <p:pic>
                    <p:nvPicPr>
                      <p:cNvPr id="0" name="图片 5" descr="image1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8181" y="816266"/>
                        <a:ext cx="2489835" cy="13439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2349593" y="4402588"/>
            <a:ext cx="3243580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磁体上磁性的分布规律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039922" y="4401618"/>
            <a:ext cx="2409349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两极强，中间弱</a:t>
            </a:r>
          </a:p>
        </p:txBody>
      </p:sp>
      <p:sp>
        <p:nvSpPr>
          <p:cNvPr id="20" name="右箭头 19"/>
          <p:cNvSpPr/>
          <p:nvPr/>
        </p:nvSpPr>
        <p:spPr>
          <a:xfrm>
            <a:off x="5577131" y="4503473"/>
            <a:ext cx="412506" cy="258604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3" name="图片 2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7169" y="2469799"/>
            <a:ext cx="1950720" cy="13404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31" name="组合 30"/>
          <p:cNvGrpSpPr/>
          <p:nvPr/>
        </p:nvGrpSpPr>
        <p:grpSpPr>
          <a:xfrm rot="16200000">
            <a:off x="769923" y="3373432"/>
            <a:ext cx="905607" cy="2031114"/>
            <a:chOff x="396368" y="1150512"/>
            <a:chExt cx="905607" cy="2031114"/>
          </a:xfrm>
        </p:grpSpPr>
        <p:sp>
          <p:nvSpPr>
            <p:cNvPr id="32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381123">
              <a:off x="511055" y="1193116"/>
              <a:ext cx="38557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TextBox 20"/>
            <p:cNvSpPr txBox="1"/>
            <p:nvPr/>
          </p:nvSpPr>
          <p:spPr>
            <a:xfrm>
              <a:off x="396368" y="1664415"/>
              <a:ext cx="675005" cy="1517211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50954" y="378637"/>
            <a:ext cx="1715204" cy="495548"/>
            <a:chOff x="2506980" y="579256"/>
            <a:chExt cx="3958508" cy="495548"/>
          </a:xfrm>
        </p:grpSpPr>
        <p:pic>
          <p:nvPicPr>
            <p:cNvPr id="23" name="Picture 3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磁 极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5" grpId="0"/>
      <p:bldP spid="9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84166" y="3613706"/>
            <a:ext cx="2814638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同名磁极相互排斥，异名磁极相互吸引</a:t>
            </a:r>
          </a:p>
        </p:txBody>
      </p:sp>
      <p:pic>
        <p:nvPicPr>
          <p:cNvPr id="10" name="图片 9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341" y="1535361"/>
            <a:ext cx="2536825" cy="20351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1" name="图片 10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47531" y="1488370"/>
            <a:ext cx="3019425" cy="208216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200" b="94200" l="4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21107">
            <a:off x="3258226" y="1558506"/>
            <a:ext cx="2730553" cy="150456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 rot="16200000">
            <a:off x="1010094" y="3232596"/>
            <a:ext cx="905607" cy="2031114"/>
            <a:chOff x="396368" y="1150512"/>
            <a:chExt cx="905607" cy="2031114"/>
          </a:xfrm>
        </p:grpSpPr>
        <p:sp>
          <p:nvSpPr>
            <p:cNvPr id="18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381123">
              <a:off x="511055" y="1193116"/>
              <a:ext cx="38557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20"/>
            <p:cNvSpPr txBox="1"/>
            <p:nvPr/>
          </p:nvSpPr>
          <p:spPr>
            <a:xfrm>
              <a:off x="396368" y="1664415"/>
              <a:ext cx="675005" cy="1517211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 rot="16200000">
            <a:off x="7088320" y="3187185"/>
            <a:ext cx="905607" cy="2031114"/>
            <a:chOff x="396368" y="1150512"/>
            <a:chExt cx="905607" cy="2031114"/>
          </a:xfrm>
        </p:grpSpPr>
        <p:sp>
          <p:nvSpPr>
            <p:cNvPr id="22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381123">
              <a:off x="511055" y="1193116"/>
              <a:ext cx="38557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TextBox 20"/>
            <p:cNvSpPr txBox="1"/>
            <p:nvPr/>
          </p:nvSpPr>
          <p:spPr>
            <a:xfrm>
              <a:off x="396368" y="1664415"/>
              <a:ext cx="675005" cy="1517211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44248" y="549835"/>
            <a:ext cx="3958508" cy="495548"/>
            <a:chOff x="2506980" y="579256"/>
            <a:chExt cx="3958508" cy="495548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磁极间的作用规律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24343" y="1267280"/>
            <a:ext cx="6991826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一些物体在磁体或电流的作用下会获得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磁性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象。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4112926" y="2287370"/>
            <a:ext cx="220980" cy="1217295"/>
          </a:xfrm>
          <a:prstGeom prst="leftBrac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38068" y="3258033"/>
            <a:ext cx="15863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硬磁材料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38069" y="2085064"/>
            <a:ext cx="15863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软磁材料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744" y="1931644"/>
            <a:ext cx="746292" cy="197691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511290" y="3132270"/>
            <a:ext cx="50530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13308" y="3132270"/>
            <a:ext cx="50530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40805" y="3569944"/>
            <a:ext cx="50530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42371" y="3569944"/>
            <a:ext cx="50530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17" name="云形标注 16"/>
          <p:cNvSpPr/>
          <p:nvPr/>
        </p:nvSpPr>
        <p:spPr>
          <a:xfrm>
            <a:off x="5261134" y="4374806"/>
            <a:ext cx="3706178" cy="454819"/>
          </a:xfrm>
          <a:prstGeom prst="cloudCallout">
            <a:avLst>
              <a:gd name="adj1" fmla="val 10151"/>
              <a:gd name="adj2" fmla="val -1486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同名排斥而张开</a:t>
            </a:r>
          </a:p>
        </p:txBody>
      </p:sp>
      <p:pic>
        <p:nvPicPr>
          <p:cNvPr id="3" name="图片 2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693" y="1912409"/>
            <a:ext cx="2676525" cy="17811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3344370" y="552779"/>
            <a:ext cx="2751773" cy="460299"/>
            <a:chOff x="634" y="1040"/>
            <a:chExt cx="4609" cy="448"/>
          </a:xfrm>
        </p:grpSpPr>
        <p:sp>
          <p:nvSpPr>
            <p:cNvPr id="25" name="圆角矩形 24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13316"/>
            <p:cNvSpPr txBox="1"/>
            <p:nvPr/>
          </p:nvSpPr>
          <p:spPr>
            <a:xfrm>
              <a:off x="1010" y="1040"/>
              <a:ext cx="3648" cy="44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磁 化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16200000">
            <a:off x="1272873" y="2969822"/>
            <a:ext cx="905608" cy="2556667"/>
            <a:chOff x="396367" y="1150512"/>
            <a:chExt cx="905608" cy="1925513"/>
          </a:xfrm>
        </p:grpSpPr>
        <p:sp>
          <p:nvSpPr>
            <p:cNvPr id="30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381123">
              <a:off x="544550" y="1185407"/>
              <a:ext cx="300717" cy="33497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TextBox 20"/>
            <p:cNvSpPr txBox="1"/>
            <p:nvPr/>
          </p:nvSpPr>
          <p:spPr>
            <a:xfrm>
              <a:off x="396367" y="1540454"/>
              <a:ext cx="675005" cy="1517211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778462">
            <a:off x="3003784" y="1838174"/>
            <a:ext cx="1349591" cy="97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/>
      <p:bldP spid="11" grpId="0"/>
      <p:bldP spid="13" grpId="0"/>
      <p:bldP spid="14" grpId="0"/>
      <p:bldP spid="15" grpId="0"/>
      <p:bldP spid="16" grpId="0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291" name="组合 1036290"/>
          <p:cNvGrpSpPr/>
          <p:nvPr/>
        </p:nvGrpSpPr>
        <p:grpSpPr>
          <a:xfrm>
            <a:off x="479346" y="1277039"/>
            <a:ext cx="2286000" cy="1702595"/>
            <a:chOff x="552" y="1003"/>
            <a:chExt cx="1920" cy="1430"/>
          </a:xfrm>
        </p:grpSpPr>
        <p:graphicFrame>
          <p:nvGraphicFramePr>
            <p:cNvPr id="1036292" name="对象 1036291"/>
            <p:cNvGraphicFramePr>
              <a:graphicFrameLocks/>
            </p:cNvGraphicFramePr>
            <p:nvPr/>
          </p:nvGraphicFramePr>
          <p:xfrm>
            <a:off x="810" y="1003"/>
            <a:ext cx="1452" cy="9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53" r:id="rId3" imgW="2572109" imgH="1752381" progId="PBrush">
                    <p:embed/>
                  </p:oleObj>
                </mc:Choice>
                <mc:Fallback>
                  <p:oleObj r:id="rId3" imgW="2572109" imgH="1752381" progId="PBrush">
                    <p:embed/>
                    <p:pic>
                      <p:nvPicPr>
                        <p:cNvPr id="0" name="图片 3075" descr="image2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0" y="1003"/>
                          <a:ext cx="1452" cy="9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6293" name="文本框 1036292"/>
            <p:cNvSpPr txBox="1"/>
            <p:nvPr/>
          </p:nvSpPr>
          <p:spPr>
            <a:xfrm>
              <a:off x="552" y="2097"/>
              <a:ext cx="1920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000" b="1" dirty="0"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磁法勘探</a:t>
              </a:r>
            </a:p>
          </p:txBody>
        </p:sp>
      </p:grpSp>
      <p:grpSp>
        <p:nvGrpSpPr>
          <p:cNvPr id="1036294" name="组合 1036293"/>
          <p:cNvGrpSpPr/>
          <p:nvPr/>
        </p:nvGrpSpPr>
        <p:grpSpPr>
          <a:xfrm>
            <a:off x="479137" y="3218528"/>
            <a:ext cx="2457212" cy="1545062"/>
            <a:chOff x="3469" y="762"/>
            <a:chExt cx="2256" cy="1644"/>
          </a:xfrm>
        </p:grpSpPr>
        <p:graphicFrame>
          <p:nvGraphicFramePr>
            <p:cNvPr id="1036295" name="对象 1036294"/>
            <p:cNvGraphicFramePr>
              <a:graphicFrameLocks/>
            </p:cNvGraphicFramePr>
            <p:nvPr/>
          </p:nvGraphicFramePr>
          <p:xfrm>
            <a:off x="3648" y="762"/>
            <a:ext cx="1920" cy="1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54" r:id="rId5" imgW="2857899" imgH="1895238" progId="PBrush">
                    <p:embed/>
                  </p:oleObj>
                </mc:Choice>
                <mc:Fallback>
                  <p:oleObj r:id="rId5" imgW="2857899" imgH="1895238" progId="PBrush">
                    <p:embed/>
                    <p:pic>
                      <p:nvPicPr>
                        <p:cNvPr id="0" name="图片 3076" descr="image2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lum bright="6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8" y="762"/>
                          <a:ext cx="1920" cy="1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6296" name="文本框 1036295"/>
            <p:cNvSpPr txBox="1"/>
            <p:nvPr/>
          </p:nvSpPr>
          <p:spPr>
            <a:xfrm>
              <a:off x="3469" y="2070"/>
              <a:ext cx="2256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50000"/>
                </a:spcBef>
                <a:buClr>
                  <a:schemeClr val="bg1"/>
                </a:buClr>
                <a:defRPr sz="2000" b="1">
                  <a:effectLst/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核磁共振</a:t>
              </a:r>
            </a:p>
          </p:txBody>
        </p:sp>
      </p:grpSp>
      <p:grpSp>
        <p:nvGrpSpPr>
          <p:cNvPr id="1036301" name="组合 1036300"/>
          <p:cNvGrpSpPr/>
          <p:nvPr/>
        </p:nvGrpSpPr>
        <p:grpSpPr>
          <a:xfrm>
            <a:off x="3355584" y="3181108"/>
            <a:ext cx="2347423" cy="1586037"/>
            <a:chOff x="2730" y="2928"/>
            <a:chExt cx="2070" cy="1937"/>
          </a:xfrm>
        </p:grpSpPr>
        <p:pic>
          <p:nvPicPr>
            <p:cNvPr id="1036302" name="图片 1036301" descr="7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1" y="2928"/>
              <a:ext cx="1488" cy="13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6303" name="文本框 1036302"/>
            <p:cNvSpPr txBox="1"/>
            <p:nvPr/>
          </p:nvSpPr>
          <p:spPr>
            <a:xfrm>
              <a:off x="2730" y="4529"/>
              <a:ext cx="2070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50000"/>
                </a:spcBef>
                <a:buClr>
                  <a:schemeClr val="bg1"/>
                </a:buClr>
                <a:defRPr sz="2000" b="1">
                  <a:effectLst/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录音带、录像带</a:t>
              </a:r>
            </a:p>
          </p:txBody>
        </p:sp>
      </p:grpSp>
      <p:pic>
        <p:nvPicPr>
          <p:cNvPr id="1036305" name="图片 1036304" descr="门吸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43929" y="1283509"/>
            <a:ext cx="1644492" cy="112614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306" name="图片 103630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73290" y="1283509"/>
            <a:ext cx="1126142" cy="11261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6307" name="文本框 1036306"/>
          <p:cNvSpPr txBox="1"/>
          <p:nvPr/>
        </p:nvSpPr>
        <p:spPr>
          <a:xfrm>
            <a:off x="2994184" y="2589027"/>
            <a:ext cx="3070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Clr>
                <a:schemeClr val="bg1"/>
              </a:buClr>
              <a:defRPr sz="2000" b="1">
                <a:solidFill>
                  <a:srgbClr val="0000CC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门脚磁碰、衣柜磁碰</a:t>
            </a:r>
          </a:p>
        </p:txBody>
      </p:sp>
      <p:pic>
        <p:nvPicPr>
          <p:cNvPr id="1008647" name="图片 1008646" descr="floppy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601967" y="1218958"/>
            <a:ext cx="1673353" cy="125524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675" y="3187255"/>
            <a:ext cx="1747727" cy="126055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04420" y="2562521"/>
            <a:ext cx="231100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Clr>
                <a:schemeClr val="bg1"/>
              </a:buClr>
              <a:defRPr sz="2000" b="1"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磁盘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04420" y="4509109"/>
            <a:ext cx="231100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Clr>
                <a:schemeClr val="bg1"/>
              </a:buClr>
              <a:defRPr sz="2000" b="1"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银行卡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051560" y="545589"/>
            <a:ext cx="7223760" cy="460300"/>
            <a:chOff x="634" y="1033"/>
            <a:chExt cx="4609" cy="448"/>
          </a:xfrm>
        </p:grpSpPr>
        <p:sp>
          <p:nvSpPr>
            <p:cNvPr id="27" name="圆角矩形 26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13316"/>
            <p:cNvSpPr txBox="1"/>
            <p:nvPr/>
          </p:nvSpPr>
          <p:spPr>
            <a:xfrm>
              <a:off x="948" y="1033"/>
              <a:ext cx="3648" cy="44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磁现象在现代科技生产生活中的应用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1748" y="755014"/>
            <a:ext cx="6384023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两个外形完全相同的钢棒如图，已知一个有磁性，另一个没有磁性，区分它们的方法是：将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的一端从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的左端向右端滑动，若在滑动过程中发现吸引力的大小不变，则说明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是有磁性的；若发现吸引力由大变小再变大，则说明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有磁性。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178" y="1052843"/>
            <a:ext cx="2276817" cy="173528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67006" y="2930372"/>
            <a:ext cx="7172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43679" y="3484092"/>
            <a:ext cx="3914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2770</Words>
  <Application>Microsoft Office PowerPoint</Application>
  <PresentationFormat>全屏显示(16:9)</PresentationFormat>
  <Paragraphs>210</Paragraphs>
  <Slides>32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《七彩课堂》课件模板（新）</vt:lpstr>
      <vt:lpstr>1_《七彩课堂》课件模板（新）</vt:lpstr>
      <vt:lpstr>自定义设计方案</vt:lpstr>
      <vt:lpstr>第二十章  电与磁 第1节  磁现象  磁场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41</cp:revision>
  <dcterms:created xsi:type="dcterms:W3CDTF">2018-03-01T02:03:00Z</dcterms:created>
  <dcterms:modified xsi:type="dcterms:W3CDTF">2019-09-06T09:10:06Z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  <property fmtid="{D5CDD505-2E9C-101B-9397-08002B2CF9AE}" pid="3" name="KSORubyTemplateID">
    <vt:lpwstr>13</vt:lpwstr>
  </property>
</Properties>
</file>